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77" r:id="rId1"/>
  </p:sldMasterIdLst>
  <p:sldIdLst>
    <p:sldId id="296" r:id="rId2"/>
    <p:sldId id="288" r:id="rId3"/>
    <p:sldId id="285" r:id="rId4"/>
    <p:sldId id="287" r:id="rId5"/>
    <p:sldId id="256" r:id="rId6"/>
    <p:sldId id="289" r:id="rId7"/>
    <p:sldId id="299" r:id="rId8"/>
    <p:sldId id="290" r:id="rId9"/>
    <p:sldId id="297" r:id="rId10"/>
    <p:sldId id="298" r:id="rId11"/>
    <p:sldId id="300" r:id="rId12"/>
    <p:sldId id="302" r:id="rId13"/>
    <p:sldId id="303" r:id="rId14"/>
    <p:sldId id="301" r:id="rId15"/>
    <p:sldId id="304" r:id="rId16"/>
    <p:sldId id="294" r:id="rId17"/>
    <p:sldId id="306" r:id="rId18"/>
    <p:sldId id="308" r:id="rId19"/>
    <p:sldId id="30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93" autoAdjust="0"/>
    <p:restoredTop sz="94660"/>
  </p:normalViewPr>
  <p:slideViewPr>
    <p:cSldViewPr snapToGrid="0">
      <p:cViewPr varScale="1">
        <p:scale>
          <a:sx n="114" d="100"/>
          <a:sy n="114" d="100"/>
        </p:scale>
        <p:origin x="426"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03/07/2021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64955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03/07/2021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15794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03/07/2021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49895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03/07/2021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96433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03/07/2021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421184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03/07/2021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08430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03/07/2021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712091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03/07/2021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593250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30B0D11-C244-4D6C-8605-27893801071A}" type="datetimeFigureOut">
              <a:rPr lang="en-GB" smtClean="0"/>
              <a:t>03/07/2021</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157861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03/07/2021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30230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0B0D11-C244-4D6C-8605-27893801071A}" type="datetimeFigureOut">
              <a:rPr lang="en-GB" smtClean="0"/>
              <a:t>03/07/2021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74293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0B0D11-C244-4D6C-8605-27893801071A}" type="datetimeFigureOut">
              <a:rPr lang="en-GB" smtClean="0"/>
              <a:t>03/07/2021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63424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0B0D11-C244-4D6C-8605-27893801071A}" type="datetimeFigureOut">
              <a:rPr lang="en-GB" smtClean="0"/>
              <a:t>03/07/2021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114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0B0D11-C244-4D6C-8605-27893801071A}" type="datetimeFigureOut">
              <a:rPr lang="en-GB" smtClean="0"/>
              <a:t>03/07/2021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80799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30B0D11-C244-4D6C-8605-27893801071A}" type="datetimeFigureOut">
              <a:rPr lang="en-GB" smtClean="0"/>
              <a:t>03/07/2021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46751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03/07/2021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00796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03/07/2021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93376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lumMod val="50000"/>
              </a:schemeClr>
            </a:gs>
            <a:gs pos="0">
              <a:schemeClr val="bg2">
                <a:shade val="100000"/>
                <a:hueMod val="100000"/>
                <a:satMod val="110000"/>
                <a:lumMod val="130000"/>
              </a:schemeClr>
            </a:gs>
            <a:gs pos="48000">
              <a:schemeClr val="bg2">
                <a:shade val="78000"/>
                <a:hueMod val="118000"/>
                <a:satMod val="120000"/>
                <a:lumMod val="69000"/>
              </a:schemeClr>
            </a:gs>
          </a:gsLst>
          <a:lin ang="8100000" scaled="1"/>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0B0D11-C244-4D6C-8605-27893801071A}" type="datetimeFigureOut">
              <a:rPr lang="en-GB" smtClean="0"/>
              <a:t>03/07/2021</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3386756139"/>
      </p:ext>
    </p:extLst>
  </p:cSld>
  <p:clrMap bg1="dk1" tx1="lt1" bg2="dk2" tx2="lt2" accent1="accent1" accent2="accent2" accent3="accent3" accent4="accent4" accent5="accent5" accent6="accent6" hlink="hlink" folHlink="folHlink"/>
  <p:sldLayoutIdLst>
    <p:sldLayoutId id="2147485078" r:id="rId1"/>
    <p:sldLayoutId id="2147485079" r:id="rId2"/>
    <p:sldLayoutId id="2147485080" r:id="rId3"/>
    <p:sldLayoutId id="2147485081" r:id="rId4"/>
    <p:sldLayoutId id="2147485082" r:id="rId5"/>
    <p:sldLayoutId id="2147485083" r:id="rId6"/>
    <p:sldLayoutId id="2147485084" r:id="rId7"/>
    <p:sldLayoutId id="2147485085" r:id="rId8"/>
    <p:sldLayoutId id="2147485086" r:id="rId9"/>
    <p:sldLayoutId id="2147485087" r:id="rId10"/>
    <p:sldLayoutId id="2147485088" r:id="rId11"/>
    <p:sldLayoutId id="2147485089" r:id="rId12"/>
    <p:sldLayoutId id="2147485090" r:id="rId13"/>
    <p:sldLayoutId id="2147485091" r:id="rId14"/>
    <p:sldLayoutId id="2147485092" r:id="rId15"/>
    <p:sldLayoutId id="2147485093" r:id="rId16"/>
    <p:sldLayoutId id="214748509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2C7C-3A1D-444F-8851-E27F9477E235}"/>
              </a:ext>
            </a:extLst>
          </p:cNvPr>
          <p:cNvSpPr>
            <a:spLocks noGrp="1"/>
          </p:cNvSpPr>
          <p:nvPr>
            <p:ph type="ctrTitle"/>
          </p:nvPr>
        </p:nvSpPr>
        <p:spPr>
          <a:xfrm>
            <a:off x="124502" y="2575089"/>
            <a:ext cx="8693827" cy="1373070"/>
          </a:xfrm>
        </p:spPr>
        <p:txBody>
          <a:bodyPr/>
          <a:lstStyle/>
          <a:p>
            <a:pPr algn="ctr"/>
            <a:r>
              <a:rPr lang="en-GB" sz="7200" dirty="0">
                <a:solidFill>
                  <a:schemeClr val="tx1"/>
                </a:solidFill>
              </a:rPr>
              <a:t>The Gospel of Mark</a:t>
            </a:r>
          </a:p>
        </p:txBody>
      </p:sp>
      <p:sp>
        <p:nvSpPr>
          <p:cNvPr id="3" name="Subtitle 2">
            <a:extLst>
              <a:ext uri="{FF2B5EF4-FFF2-40B4-BE49-F238E27FC236}">
                <a16:creationId xmlns:a16="http://schemas.microsoft.com/office/drawing/2014/main" id="{72966144-8475-4187-988D-781671AFCC14}"/>
              </a:ext>
            </a:extLst>
          </p:cNvPr>
          <p:cNvSpPr>
            <a:spLocks noGrp="1"/>
          </p:cNvSpPr>
          <p:nvPr>
            <p:ph type="subTitle" idx="1"/>
          </p:nvPr>
        </p:nvSpPr>
        <p:spPr>
          <a:xfrm>
            <a:off x="0" y="4565289"/>
            <a:ext cx="12192000" cy="1069848"/>
          </a:xfrm>
        </p:spPr>
        <p:txBody>
          <a:bodyPr>
            <a:noAutofit/>
          </a:bodyPr>
          <a:lstStyle/>
          <a:p>
            <a:pPr algn="ctr"/>
            <a:r>
              <a:rPr lang="en-GB" sz="4250" dirty="0"/>
              <a:t>“Whoever does God’s will is my brother and sister and mother”</a:t>
            </a:r>
          </a:p>
        </p:txBody>
      </p:sp>
      <p:sp>
        <p:nvSpPr>
          <p:cNvPr id="5" name="TextBox 4">
            <a:extLst>
              <a:ext uri="{FF2B5EF4-FFF2-40B4-BE49-F238E27FC236}">
                <a16:creationId xmlns:a16="http://schemas.microsoft.com/office/drawing/2014/main" id="{D2ACED0B-1EDA-41D4-901E-BA1AE16092FF}"/>
              </a:ext>
            </a:extLst>
          </p:cNvPr>
          <p:cNvSpPr txBox="1"/>
          <p:nvPr/>
        </p:nvSpPr>
        <p:spPr>
          <a:xfrm>
            <a:off x="9097347" y="2767280"/>
            <a:ext cx="3094653" cy="1323439"/>
          </a:xfrm>
          <a:prstGeom prst="rect">
            <a:avLst/>
          </a:prstGeom>
          <a:noFill/>
        </p:spPr>
        <p:txBody>
          <a:bodyPr wrap="square" rtlCol="0">
            <a:spAutoFit/>
          </a:bodyPr>
          <a:lstStyle/>
          <a:p>
            <a:pPr algn="ctr"/>
            <a:r>
              <a:rPr lang="en-GB" sz="4000" dirty="0">
                <a:solidFill>
                  <a:schemeClr val="bg1"/>
                </a:solidFill>
              </a:rPr>
              <a:t>  Mark  	   3:7-35 </a:t>
            </a:r>
          </a:p>
        </p:txBody>
      </p:sp>
    </p:spTree>
    <p:extLst>
      <p:ext uri="{BB962C8B-B14F-4D97-AF65-F5344CB8AC3E}">
        <p14:creationId xmlns:p14="http://schemas.microsoft.com/office/powerpoint/2010/main" val="3789675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sz="3800" b="1" dirty="0"/>
              <a:t>What does it mean to be in Jesus’ family?</a:t>
            </a:r>
          </a:p>
          <a:p>
            <a:r>
              <a:rPr lang="en-GB" sz="3800" dirty="0">
                <a:solidFill>
                  <a:schemeClr val="tx1">
                    <a:lumMod val="65000"/>
                  </a:schemeClr>
                </a:solidFill>
              </a:rPr>
              <a:t>We are called and wanted </a:t>
            </a:r>
            <a:r>
              <a:rPr lang="en-GB" sz="3400" dirty="0">
                <a:solidFill>
                  <a:schemeClr val="tx1">
                    <a:lumMod val="65000"/>
                  </a:schemeClr>
                </a:solidFill>
              </a:rPr>
              <a:t>(vs.13)</a:t>
            </a:r>
          </a:p>
          <a:p>
            <a:r>
              <a:rPr lang="en-GB" sz="3800" dirty="0">
                <a:solidFill>
                  <a:schemeClr val="tx1">
                    <a:lumMod val="65000"/>
                  </a:schemeClr>
                </a:solidFill>
              </a:rPr>
              <a:t>To be with Jesus </a:t>
            </a:r>
            <a:r>
              <a:rPr lang="en-GB" sz="3400" dirty="0">
                <a:solidFill>
                  <a:schemeClr val="tx1">
                    <a:lumMod val="65000"/>
                  </a:schemeClr>
                </a:solidFill>
              </a:rPr>
              <a:t>(vs.14)</a:t>
            </a:r>
          </a:p>
          <a:p>
            <a:r>
              <a:rPr lang="en-GB" sz="3800" dirty="0"/>
              <a:t>To be sent out to preach</a:t>
            </a:r>
            <a:r>
              <a:rPr lang="en-GB" sz="3400" dirty="0"/>
              <a:t> (</a:t>
            </a:r>
            <a:r>
              <a:rPr lang="en-GB" sz="3400" dirty="0">
                <a:solidFill>
                  <a:srgbClr val="FFFF00"/>
                </a:solidFill>
              </a:rPr>
              <a:t>vs.14</a:t>
            </a:r>
            <a:r>
              <a:rPr lang="en-GB" sz="3400" dirty="0"/>
              <a:t>)</a:t>
            </a:r>
          </a:p>
          <a:p>
            <a:pPr lvl="1"/>
            <a:r>
              <a:rPr lang="en-GB" sz="3400" dirty="0"/>
              <a:t>‘To preach’ was the priority…</a:t>
            </a:r>
          </a:p>
          <a:p>
            <a:pPr lvl="1"/>
            <a:r>
              <a:rPr lang="en-GB" sz="3400" dirty="0"/>
              <a:t>After time with Jesus!</a:t>
            </a:r>
          </a:p>
          <a:p>
            <a:pPr marL="457200" lvl="1" indent="0">
              <a:buNone/>
            </a:pPr>
            <a:endParaRPr lang="en-GB" sz="3400" dirty="0"/>
          </a:p>
          <a:p>
            <a:pPr marL="457200" lvl="1" indent="0">
              <a:buNone/>
            </a:pPr>
            <a:endParaRPr lang="en-GB" sz="3400" b="1" dirty="0"/>
          </a:p>
        </p:txBody>
      </p:sp>
    </p:spTree>
    <p:extLst>
      <p:ext uri="{BB962C8B-B14F-4D97-AF65-F5344CB8AC3E}">
        <p14:creationId xmlns:p14="http://schemas.microsoft.com/office/powerpoint/2010/main" val="235625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sz="3800" b="1" dirty="0"/>
              <a:t>What does it mean to be in Jesus’ family?</a:t>
            </a:r>
          </a:p>
          <a:p>
            <a:r>
              <a:rPr lang="en-GB" sz="3800" dirty="0">
                <a:solidFill>
                  <a:schemeClr val="tx1">
                    <a:lumMod val="65000"/>
                  </a:schemeClr>
                </a:solidFill>
              </a:rPr>
              <a:t>We are called and wanted </a:t>
            </a:r>
            <a:r>
              <a:rPr lang="en-GB" sz="3400" dirty="0">
                <a:solidFill>
                  <a:schemeClr val="tx1">
                    <a:lumMod val="65000"/>
                  </a:schemeClr>
                </a:solidFill>
              </a:rPr>
              <a:t>(vs.13)</a:t>
            </a:r>
          </a:p>
          <a:p>
            <a:r>
              <a:rPr lang="en-GB" sz="3800" dirty="0">
                <a:solidFill>
                  <a:schemeClr val="tx1">
                    <a:lumMod val="65000"/>
                  </a:schemeClr>
                </a:solidFill>
              </a:rPr>
              <a:t>To be with Jesus </a:t>
            </a:r>
            <a:r>
              <a:rPr lang="en-GB" sz="3400" dirty="0">
                <a:solidFill>
                  <a:schemeClr val="tx1">
                    <a:lumMod val="65000"/>
                  </a:schemeClr>
                </a:solidFill>
              </a:rPr>
              <a:t>(vs.14)</a:t>
            </a:r>
          </a:p>
          <a:p>
            <a:r>
              <a:rPr lang="en-GB" sz="3800" dirty="0">
                <a:solidFill>
                  <a:schemeClr val="tx1">
                    <a:lumMod val="65000"/>
                  </a:schemeClr>
                </a:solidFill>
              </a:rPr>
              <a:t>To be sent out to preach </a:t>
            </a:r>
            <a:r>
              <a:rPr lang="en-GB" sz="3400" dirty="0">
                <a:solidFill>
                  <a:schemeClr val="tx1">
                    <a:lumMod val="65000"/>
                  </a:schemeClr>
                </a:solidFill>
              </a:rPr>
              <a:t>(vs.14)</a:t>
            </a:r>
          </a:p>
          <a:p>
            <a:r>
              <a:rPr lang="en-GB" sz="3800" dirty="0"/>
              <a:t>To </a:t>
            </a:r>
            <a:r>
              <a:rPr lang="en-GB" sz="3800" b="1" dirty="0"/>
              <a:t>know</a:t>
            </a:r>
            <a:r>
              <a:rPr lang="en-GB" sz="3800" dirty="0"/>
              <a:t> Jesus’ power over evil </a:t>
            </a:r>
            <a:r>
              <a:rPr lang="en-GB" sz="3400" dirty="0"/>
              <a:t>(</a:t>
            </a:r>
            <a:r>
              <a:rPr lang="en-GB" sz="3400" dirty="0">
                <a:solidFill>
                  <a:srgbClr val="FFFF00"/>
                </a:solidFill>
              </a:rPr>
              <a:t>vs.14 &amp; 27</a:t>
            </a:r>
            <a:r>
              <a:rPr lang="en-GB" sz="3400" dirty="0"/>
              <a:t>)</a:t>
            </a:r>
            <a:endParaRPr lang="en-GB" sz="3400" b="1" dirty="0"/>
          </a:p>
          <a:p>
            <a:pPr lvl="1"/>
            <a:r>
              <a:rPr lang="en-GB" sz="3400" dirty="0"/>
              <a:t>Even the TOTL acknowledge Jesus’ power </a:t>
            </a:r>
            <a:r>
              <a:rPr lang="en-GB" sz="2800" dirty="0"/>
              <a:t>(</a:t>
            </a:r>
            <a:r>
              <a:rPr lang="en-GB" sz="2800" dirty="0">
                <a:solidFill>
                  <a:srgbClr val="FFFF00"/>
                </a:solidFill>
              </a:rPr>
              <a:t>vs.22</a:t>
            </a:r>
            <a:r>
              <a:rPr lang="en-GB" sz="2800" dirty="0"/>
              <a:t>)</a:t>
            </a:r>
          </a:p>
        </p:txBody>
      </p:sp>
    </p:spTree>
    <p:extLst>
      <p:ext uri="{BB962C8B-B14F-4D97-AF65-F5344CB8AC3E}">
        <p14:creationId xmlns:p14="http://schemas.microsoft.com/office/powerpoint/2010/main" val="102340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DC34296-49AA-4166-9FEB-9EB6823DBA34}"/>
              </a:ext>
            </a:extLst>
          </p:cNvPr>
          <p:cNvSpPr/>
          <p:nvPr/>
        </p:nvSpPr>
        <p:spPr>
          <a:xfrm>
            <a:off x="250257" y="2374176"/>
            <a:ext cx="11685069" cy="2419206"/>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en-GB" sz="3800" b="1" dirty="0">
                <a:solidFill>
                  <a:schemeClr val="bg1"/>
                </a:solidFill>
              </a:rPr>
              <a:t>  ‘For he has rescued us from the dominion of 	darkness and brought us into the kingdom of the  	Son he loves, in whom we have redemption, the 	forgiveness of sins’                     </a:t>
            </a:r>
            <a:r>
              <a:rPr lang="en-GB" sz="3000" b="1" dirty="0">
                <a:solidFill>
                  <a:schemeClr val="bg1"/>
                </a:solidFill>
              </a:rPr>
              <a:t>Colossians 1:13-14</a:t>
            </a:r>
            <a:endParaRPr lang="en-GB" sz="3000" dirty="0">
              <a:solidFill>
                <a:schemeClr val="bg1"/>
              </a:solidFill>
            </a:endParaRPr>
          </a:p>
        </p:txBody>
      </p:sp>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Tree>
    <p:extLst>
      <p:ext uri="{BB962C8B-B14F-4D97-AF65-F5344CB8AC3E}">
        <p14:creationId xmlns:p14="http://schemas.microsoft.com/office/powerpoint/2010/main" val="78177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DC34296-49AA-4166-9FEB-9EB6823DBA34}"/>
              </a:ext>
            </a:extLst>
          </p:cNvPr>
          <p:cNvSpPr/>
          <p:nvPr/>
        </p:nvSpPr>
        <p:spPr>
          <a:xfrm>
            <a:off x="279133" y="2374175"/>
            <a:ext cx="11665819" cy="4209505"/>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en-GB" sz="3200" b="1" dirty="0">
                <a:solidFill>
                  <a:schemeClr val="bg1"/>
                </a:solidFill>
              </a:rPr>
              <a:t>‘When you were dead in your sins and in the uncircumcision of your sinful nature, God made you alive with Christ. He forgave us all our sins, having cancelled the written code, with its regulations, that was against us and that stood opposed to us; he took it away, nailing it to the cross. </a:t>
            </a:r>
            <a:r>
              <a:rPr lang="en-GB" sz="3200" b="1" dirty="0">
                <a:solidFill>
                  <a:schemeClr val="bg1"/>
                </a:solidFill>
                <a:effectLst>
                  <a:glow rad="228600">
                    <a:schemeClr val="accent3">
                      <a:satMod val="175000"/>
                      <a:alpha val="40000"/>
                    </a:schemeClr>
                  </a:glow>
                </a:effectLst>
              </a:rPr>
              <a:t>And having disarmed the powers and authorities, he made a public spectacle of them, triumphing over them by the cross</a:t>
            </a:r>
            <a:r>
              <a:rPr lang="en-GB" sz="3200" b="1" dirty="0">
                <a:solidFill>
                  <a:schemeClr val="bg1"/>
                </a:solidFill>
              </a:rPr>
              <a:t>’    												</a:t>
            </a:r>
            <a:r>
              <a:rPr lang="en-GB" sz="3000" b="1" dirty="0">
                <a:solidFill>
                  <a:schemeClr val="bg1"/>
                </a:solidFill>
              </a:rPr>
              <a:t>Colossians 2:13-15</a:t>
            </a:r>
            <a:endParaRPr lang="en-GB" sz="3000" dirty="0">
              <a:solidFill>
                <a:schemeClr val="bg1"/>
              </a:solidFill>
            </a:endParaRPr>
          </a:p>
        </p:txBody>
      </p:sp>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Tree>
    <p:extLst>
      <p:ext uri="{BB962C8B-B14F-4D97-AF65-F5344CB8AC3E}">
        <p14:creationId xmlns:p14="http://schemas.microsoft.com/office/powerpoint/2010/main" val="1848668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sz="3800" b="1" dirty="0"/>
              <a:t>What does it mean to be in Jesus’ family?</a:t>
            </a:r>
          </a:p>
          <a:p>
            <a:r>
              <a:rPr lang="en-GB" sz="3800" dirty="0">
                <a:solidFill>
                  <a:schemeClr val="tx1">
                    <a:lumMod val="65000"/>
                  </a:schemeClr>
                </a:solidFill>
              </a:rPr>
              <a:t>We are called and wanted </a:t>
            </a:r>
            <a:r>
              <a:rPr lang="en-GB" sz="3400" dirty="0">
                <a:solidFill>
                  <a:schemeClr val="tx1">
                    <a:lumMod val="65000"/>
                  </a:schemeClr>
                </a:solidFill>
              </a:rPr>
              <a:t>(vs.13)</a:t>
            </a:r>
          </a:p>
          <a:p>
            <a:r>
              <a:rPr lang="en-GB" sz="3800" dirty="0">
                <a:solidFill>
                  <a:schemeClr val="tx1">
                    <a:lumMod val="65000"/>
                  </a:schemeClr>
                </a:solidFill>
              </a:rPr>
              <a:t>To be with Jesus </a:t>
            </a:r>
            <a:r>
              <a:rPr lang="en-GB" sz="3400" dirty="0">
                <a:solidFill>
                  <a:schemeClr val="tx1">
                    <a:lumMod val="65000"/>
                  </a:schemeClr>
                </a:solidFill>
              </a:rPr>
              <a:t>(vs.14)</a:t>
            </a:r>
          </a:p>
          <a:p>
            <a:r>
              <a:rPr lang="en-GB" sz="3800" dirty="0">
                <a:solidFill>
                  <a:schemeClr val="tx1">
                    <a:lumMod val="65000"/>
                  </a:schemeClr>
                </a:solidFill>
              </a:rPr>
              <a:t>To be sent out to preach </a:t>
            </a:r>
            <a:r>
              <a:rPr lang="en-GB" sz="3400" dirty="0">
                <a:solidFill>
                  <a:schemeClr val="tx1">
                    <a:lumMod val="65000"/>
                  </a:schemeClr>
                </a:solidFill>
              </a:rPr>
              <a:t>(vs.14)</a:t>
            </a:r>
          </a:p>
          <a:p>
            <a:r>
              <a:rPr lang="en-GB" sz="3800" dirty="0">
                <a:solidFill>
                  <a:schemeClr val="tx1">
                    <a:lumMod val="65000"/>
                  </a:schemeClr>
                </a:solidFill>
              </a:rPr>
              <a:t>To </a:t>
            </a:r>
            <a:r>
              <a:rPr lang="en-GB" sz="3800" b="1" dirty="0">
                <a:solidFill>
                  <a:schemeClr val="tx1">
                    <a:lumMod val="65000"/>
                  </a:schemeClr>
                </a:solidFill>
              </a:rPr>
              <a:t>know</a:t>
            </a:r>
            <a:r>
              <a:rPr lang="en-GB" sz="3800" dirty="0">
                <a:solidFill>
                  <a:schemeClr val="tx1">
                    <a:lumMod val="65000"/>
                  </a:schemeClr>
                </a:solidFill>
              </a:rPr>
              <a:t> Jesus’ power over evil </a:t>
            </a:r>
            <a:r>
              <a:rPr lang="en-GB" sz="3400" dirty="0">
                <a:solidFill>
                  <a:schemeClr val="tx1">
                    <a:lumMod val="65000"/>
                  </a:schemeClr>
                </a:solidFill>
              </a:rPr>
              <a:t>(vs.14 &amp; 27)</a:t>
            </a:r>
          </a:p>
          <a:p>
            <a:r>
              <a:rPr lang="en-GB" sz="3800" dirty="0"/>
              <a:t>To be those who do God’s will </a:t>
            </a:r>
            <a:r>
              <a:rPr lang="en-GB" sz="3400" dirty="0"/>
              <a:t>(</a:t>
            </a:r>
            <a:r>
              <a:rPr lang="en-GB" sz="3400" dirty="0">
                <a:solidFill>
                  <a:srgbClr val="FFFF00"/>
                </a:solidFill>
              </a:rPr>
              <a:t>vs.35</a:t>
            </a:r>
            <a:r>
              <a:rPr lang="en-GB" sz="3400" dirty="0"/>
              <a:t>)</a:t>
            </a:r>
          </a:p>
          <a:p>
            <a:pPr lvl="1"/>
            <a:r>
              <a:rPr lang="en-GB" sz="3000" dirty="0"/>
              <a:t>Even when others don’t understand </a:t>
            </a:r>
            <a:r>
              <a:rPr lang="en-GB" sz="2600" dirty="0"/>
              <a:t>(</a:t>
            </a:r>
            <a:r>
              <a:rPr lang="en-GB" sz="2600" dirty="0">
                <a:solidFill>
                  <a:srgbClr val="FFFF00"/>
                </a:solidFill>
              </a:rPr>
              <a:t>vs.21, 2 Kings 9:11, Acts 26:24</a:t>
            </a:r>
            <a:r>
              <a:rPr lang="en-GB" sz="2600" dirty="0"/>
              <a:t>)</a:t>
            </a:r>
          </a:p>
          <a:p>
            <a:pPr marL="457200" lvl="1" indent="0">
              <a:buNone/>
            </a:pPr>
            <a:endParaRPr lang="en-GB" sz="3400" b="1" dirty="0"/>
          </a:p>
        </p:txBody>
      </p:sp>
    </p:spTree>
    <p:extLst>
      <p:ext uri="{BB962C8B-B14F-4D97-AF65-F5344CB8AC3E}">
        <p14:creationId xmlns:p14="http://schemas.microsoft.com/office/powerpoint/2010/main" val="64500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sz="3800" b="1" dirty="0"/>
              <a:t>What does it mean to be in Jesus’ family?</a:t>
            </a:r>
          </a:p>
          <a:p>
            <a:r>
              <a:rPr lang="en-GB" sz="3800" dirty="0"/>
              <a:t>We are called and wanted </a:t>
            </a:r>
            <a:r>
              <a:rPr lang="en-GB" sz="3400" dirty="0"/>
              <a:t>(</a:t>
            </a:r>
            <a:r>
              <a:rPr lang="en-GB" sz="3400" dirty="0">
                <a:solidFill>
                  <a:srgbClr val="FFFF00"/>
                </a:solidFill>
              </a:rPr>
              <a:t>vs.13</a:t>
            </a:r>
            <a:r>
              <a:rPr lang="en-GB" sz="3400" dirty="0"/>
              <a:t>)</a:t>
            </a:r>
          </a:p>
          <a:p>
            <a:r>
              <a:rPr lang="en-GB" sz="3800" dirty="0"/>
              <a:t>To be with Jesus </a:t>
            </a:r>
            <a:r>
              <a:rPr lang="en-GB" sz="3400" dirty="0"/>
              <a:t>(</a:t>
            </a:r>
            <a:r>
              <a:rPr lang="en-GB" sz="3400" dirty="0">
                <a:solidFill>
                  <a:srgbClr val="FFFF00"/>
                </a:solidFill>
              </a:rPr>
              <a:t>vs.14</a:t>
            </a:r>
            <a:r>
              <a:rPr lang="en-GB" sz="3400" dirty="0"/>
              <a:t>)</a:t>
            </a:r>
          </a:p>
          <a:p>
            <a:r>
              <a:rPr lang="en-GB" sz="3800" dirty="0"/>
              <a:t>To be sent out to preach </a:t>
            </a:r>
            <a:r>
              <a:rPr lang="en-GB" sz="3400" dirty="0"/>
              <a:t>(</a:t>
            </a:r>
            <a:r>
              <a:rPr lang="en-GB" sz="3400" dirty="0">
                <a:solidFill>
                  <a:srgbClr val="FFFF00"/>
                </a:solidFill>
              </a:rPr>
              <a:t>vs.14</a:t>
            </a:r>
            <a:r>
              <a:rPr lang="en-GB" sz="3400" dirty="0"/>
              <a:t>)</a:t>
            </a:r>
          </a:p>
          <a:p>
            <a:r>
              <a:rPr lang="en-GB" sz="3800" dirty="0"/>
              <a:t>To </a:t>
            </a:r>
            <a:r>
              <a:rPr lang="en-GB" sz="3800" b="1" dirty="0"/>
              <a:t>know</a:t>
            </a:r>
            <a:r>
              <a:rPr lang="en-GB" sz="3800" dirty="0"/>
              <a:t> Jesus’ power over evil </a:t>
            </a:r>
            <a:r>
              <a:rPr lang="en-GB" sz="3400" dirty="0"/>
              <a:t>(</a:t>
            </a:r>
            <a:r>
              <a:rPr lang="en-GB" sz="3400" dirty="0">
                <a:solidFill>
                  <a:srgbClr val="FFFF00"/>
                </a:solidFill>
              </a:rPr>
              <a:t>vs.14 &amp; 27</a:t>
            </a:r>
            <a:r>
              <a:rPr lang="en-GB" sz="3400" dirty="0"/>
              <a:t>)</a:t>
            </a:r>
          </a:p>
          <a:p>
            <a:r>
              <a:rPr lang="en-GB" sz="3800" dirty="0"/>
              <a:t>To be those who do God’s will </a:t>
            </a:r>
            <a:r>
              <a:rPr lang="en-GB" sz="3400" dirty="0"/>
              <a:t>(</a:t>
            </a:r>
            <a:r>
              <a:rPr lang="en-GB" sz="3400" dirty="0">
                <a:solidFill>
                  <a:srgbClr val="FFFF00"/>
                </a:solidFill>
              </a:rPr>
              <a:t>vs.35</a:t>
            </a:r>
            <a:r>
              <a:rPr lang="en-GB" sz="3400" dirty="0"/>
              <a:t>)</a:t>
            </a:r>
          </a:p>
          <a:p>
            <a:pPr marL="457200" lvl="1" indent="0">
              <a:buNone/>
            </a:pPr>
            <a:endParaRPr lang="en-GB" sz="3400" b="1" dirty="0"/>
          </a:p>
        </p:txBody>
      </p:sp>
    </p:spTree>
    <p:extLst>
      <p:ext uri="{BB962C8B-B14F-4D97-AF65-F5344CB8AC3E}">
        <p14:creationId xmlns:p14="http://schemas.microsoft.com/office/powerpoint/2010/main" val="3794273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buNone/>
            </a:pPr>
            <a:r>
              <a:rPr lang="en-GB" sz="3400" b="1" dirty="0"/>
              <a:t>What is the reality of not being in Jesus’ family?</a:t>
            </a:r>
          </a:p>
          <a:p>
            <a:pPr marL="457200" lvl="1" indent="0">
              <a:buNone/>
            </a:pPr>
            <a:endParaRPr lang="en-GB" sz="3400" b="1" dirty="0"/>
          </a:p>
          <a:p>
            <a:pPr marL="457200" lvl="1" indent="0">
              <a:buNone/>
            </a:pPr>
            <a:r>
              <a:rPr lang="en-GB" sz="3600" dirty="0">
                <a:solidFill>
                  <a:schemeClr val="tx1">
                    <a:lumMod val="50000"/>
                  </a:schemeClr>
                </a:solidFill>
              </a:rPr>
              <a:t>28 “I tell you the truth, all the sins and </a:t>
            </a:r>
          </a:p>
          <a:p>
            <a:pPr marL="457200" lvl="1" indent="0">
              <a:buNone/>
            </a:pPr>
            <a:r>
              <a:rPr lang="en-GB" sz="3600" dirty="0">
                <a:solidFill>
                  <a:schemeClr val="tx1">
                    <a:lumMod val="50000"/>
                  </a:schemeClr>
                </a:solidFill>
              </a:rPr>
              <a:t>blasphemies of men will be forgiven </a:t>
            </a:r>
          </a:p>
          <a:p>
            <a:pPr marL="457200" lvl="1" indent="0">
              <a:buNone/>
            </a:pPr>
            <a:r>
              <a:rPr lang="en-GB" sz="3600" dirty="0">
                <a:solidFill>
                  <a:schemeClr val="tx1">
                    <a:lumMod val="50000"/>
                  </a:schemeClr>
                </a:solidFill>
              </a:rPr>
              <a:t>them. </a:t>
            </a:r>
            <a:r>
              <a:rPr lang="en-GB" sz="3600" dirty="0"/>
              <a:t>29 But whoever blasphemes against the </a:t>
            </a:r>
          </a:p>
          <a:p>
            <a:pPr marL="457200" lvl="1" indent="0">
              <a:buNone/>
            </a:pPr>
            <a:r>
              <a:rPr lang="en-GB" sz="3600" dirty="0"/>
              <a:t>Holy Spirit will never be forgiven; he is </a:t>
            </a:r>
          </a:p>
          <a:p>
            <a:pPr marL="457200" lvl="1" indent="0">
              <a:buNone/>
            </a:pPr>
            <a:r>
              <a:rPr lang="en-GB" sz="3600" dirty="0"/>
              <a:t>guilty of an eternal sin."</a:t>
            </a:r>
          </a:p>
        </p:txBody>
      </p:sp>
    </p:spTree>
    <p:extLst>
      <p:ext uri="{BB962C8B-B14F-4D97-AF65-F5344CB8AC3E}">
        <p14:creationId xmlns:p14="http://schemas.microsoft.com/office/powerpoint/2010/main" val="295620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buNone/>
            </a:pPr>
            <a:r>
              <a:rPr lang="en-GB" sz="3400" b="1" dirty="0"/>
              <a:t>What is the reality of not being in Jesus’ family?</a:t>
            </a:r>
          </a:p>
          <a:p>
            <a:pPr marL="457200" lvl="1" indent="0">
              <a:buNone/>
            </a:pPr>
            <a:endParaRPr lang="en-GB" sz="3400" b="1" dirty="0"/>
          </a:p>
          <a:p>
            <a:pPr marL="457200" lvl="1" indent="0">
              <a:buNone/>
            </a:pPr>
            <a:r>
              <a:rPr lang="en-GB" sz="3600" dirty="0">
                <a:solidFill>
                  <a:schemeClr val="tx1">
                    <a:lumMod val="50000"/>
                  </a:schemeClr>
                </a:solidFill>
              </a:rPr>
              <a:t>28 “I tell you the truth, all the sins and </a:t>
            </a:r>
          </a:p>
          <a:p>
            <a:pPr marL="457200" lvl="1" indent="0">
              <a:buNone/>
            </a:pPr>
            <a:r>
              <a:rPr lang="en-GB" sz="3600" dirty="0">
                <a:solidFill>
                  <a:schemeClr val="tx1">
                    <a:lumMod val="50000"/>
                  </a:schemeClr>
                </a:solidFill>
              </a:rPr>
              <a:t>blasphemies of men will be forgiven </a:t>
            </a:r>
          </a:p>
          <a:p>
            <a:pPr marL="457200" lvl="1" indent="0">
              <a:buNone/>
            </a:pPr>
            <a:r>
              <a:rPr lang="en-GB" sz="3600" dirty="0">
                <a:solidFill>
                  <a:schemeClr val="tx1">
                    <a:lumMod val="50000"/>
                  </a:schemeClr>
                </a:solidFill>
              </a:rPr>
              <a:t>them. </a:t>
            </a:r>
            <a:r>
              <a:rPr lang="en-GB" sz="3600" dirty="0"/>
              <a:t>29 But whoever blasphemes against the </a:t>
            </a:r>
          </a:p>
          <a:p>
            <a:pPr marL="457200" lvl="1" indent="0">
              <a:buNone/>
            </a:pPr>
            <a:r>
              <a:rPr lang="en-GB" sz="3600" dirty="0">
                <a:effectLst>
                  <a:glow rad="228600">
                    <a:schemeClr val="accent4">
                      <a:satMod val="175000"/>
                      <a:alpha val="40000"/>
                    </a:schemeClr>
                  </a:glow>
                </a:effectLst>
              </a:rPr>
              <a:t>Holy Spirit </a:t>
            </a:r>
            <a:r>
              <a:rPr lang="en-GB" sz="3600" dirty="0"/>
              <a:t>will never be forgiven; he is </a:t>
            </a:r>
          </a:p>
          <a:p>
            <a:pPr marL="457200" lvl="1" indent="0">
              <a:buNone/>
            </a:pPr>
            <a:r>
              <a:rPr lang="en-GB" sz="3600" dirty="0"/>
              <a:t>guilty of an eternal sin."</a:t>
            </a:r>
          </a:p>
        </p:txBody>
      </p:sp>
    </p:spTree>
    <p:extLst>
      <p:ext uri="{BB962C8B-B14F-4D97-AF65-F5344CB8AC3E}">
        <p14:creationId xmlns:p14="http://schemas.microsoft.com/office/powerpoint/2010/main" val="2932921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buNone/>
            </a:pPr>
            <a:r>
              <a:rPr lang="en-GB" sz="3400" b="1" dirty="0"/>
              <a:t>What is the reality of not being in Jesus’ family?</a:t>
            </a:r>
          </a:p>
          <a:p>
            <a:pPr marL="457200" lvl="1" indent="0">
              <a:buNone/>
            </a:pPr>
            <a:endParaRPr lang="en-GB" sz="3400" b="1" dirty="0"/>
          </a:p>
          <a:p>
            <a:pPr marL="457200" lvl="1" indent="0">
              <a:buNone/>
            </a:pPr>
            <a:r>
              <a:rPr lang="en-GB" sz="3600" dirty="0">
                <a:solidFill>
                  <a:schemeClr val="tx1">
                    <a:lumMod val="50000"/>
                  </a:schemeClr>
                </a:solidFill>
              </a:rPr>
              <a:t>28 “I tell you the truth, all the sins and </a:t>
            </a:r>
          </a:p>
          <a:p>
            <a:pPr marL="457200" lvl="1" indent="0">
              <a:buNone/>
            </a:pPr>
            <a:r>
              <a:rPr lang="en-GB" sz="3600" dirty="0">
                <a:solidFill>
                  <a:schemeClr val="tx1">
                    <a:lumMod val="50000"/>
                  </a:schemeClr>
                </a:solidFill>
              </a:rPr>
              <a:t>blasphemies of men will be forgiven </a:t>
            </a:r>
          </a:p>
          <a:p>
            <a:pPr marL="457200" lvl="1" indent="0">
              <a:buNone/>
            </a:pPr>
            <a:r>
              <a:rPr lang="en-GB" sz="3600" dirty="0">
                <a:solidFill>
                  <a:schemeClr val="tx1">
                    <a:lumMod val="50000"/>
                  </a:schemeClr>
                </a:solidFill>
              </a:rPr>
              <a:t>them. </a:t>
            </a:r>
            <a:r>
              <a:rPr lang="en-GB" sz="3600" dirty="0"/>
              <a:t>29 But whoever blasphemes against the </a:t>
            </a:r>
          </a:p>
          <a:p>
            <a:pPr marL="457200" lvl="1" indent="0">
              <a:buNone/>
            </a:pPr>
            <a:r>
              <a:rPr lang="en-GB" sz="3600" dirty="0">
                <a:effectLst>
                  <a:glow rad="228600">
                    <a:schemeClr val="accent4">
                      <a:satMod val="175000"/>
                      <a:alpha val="40000"/>
                    </a:schemeClr>
                  </a:glow>
                </a:effectLst>
              </a:rPr>
              <a:t>Holy Spirit </a:t>
            </a:r>
            <a:r>
              <a:rPr lang="en-GB" sz="3600" dirty="0"/>
              <a:t>will never be </a:t>
            </a:r>
            <a:r>
              <a:rPr lang="en-GB" sz="3600" dirty="0">
                <a:effectLst>
                  <a:glow rad="228600">
                    <a:schemeClr val="accent4">
                      <a:satMod val="175000"/>
                      <a:alpha val="40000"/>
                    </a:schemeClr>
                  </a:glow>
                </a:effectLst>
              </a:rPr>
              <a:t>forgiven</a:t>
            </a:r>
            <a:r>
              <a:rPr lang="en-GB" sz="3600" dirty="0"/>
              <a:t>; he is </a:t>
            </a:r>
          </a:p>
          <a:p>
            <a:pPr marL="457200" lvl="1" indent="0">
              <a:buNone/>
            </a:pPr>
            <a:r>
              <a:rPr lang="en-GB" sz="3600" dirty="0"/>
              <a:t>guilty of an eternal sin."</a:t>
            </a:r>
          </a:p>
        </p:txBody>
      </p:sp>
    </p:spTree>
    <p:extLst>
      <p:ext uri="{BB962C8B-B14F-4D97-AF65-F5344CB8AC3E}">
        <p14:creationId xmlns:p14="http://schemas.microsoft.com/office/powerpoint/2010/main" val="400639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457200" lvl="1" indent="0">
              <a:buNone/>
            </a:pPr>
            <a:r>
              <a:rPr lang="en-GB" sz="3400" b="1" dirty="0"/>
              <a:t>What is the reality of not being in Jesus’ family?</a:t>
            </a:r>
          </a:p>
          <a:p>
            <a:pPr marL="457200" lvl="1" indent="0">
              <a:buNone/>
            </a:pPr>
            <a:endParaRPr lang="en-GB" sz="3400" b="1" dirty="0"/>
          </a:p>
          <a:p>
            <a:pPr marL="457200" lvl="1" indent="0">
              <a:buNone/>
            </a:pPr>
            <a:r>
              <a:rPr lang="en-GB" sz="3600" dirty="0"/>
              <a:t>28 “I tell you the truth, </a:t>
            </a:r>
            <a:r>
              <a:rPr lang="en-GB" sz="3600" dirty="0">
                <a:effectLst>
                  <a:glow rad="228600">
                    <a:schemeClr val="accent4">
                      <a:satMod val="175000"/>
                      <a:alpha val="40000"/>
                    </a:schemeClr>
                  </a:glow>
                </a:effectLst>
              </a:rPr>
              <a:t>all</a:t>
            </a:r>
            <a:r>
              <a:rPr lang="en-GB" sz="3600" dirty="0"/>
              <a:t> the sins and </a:t>
            </a:r>
          </a:p>
          <a:p>
            <a:pPr marL="457200" lvl="1" indent="0">
              <a:buNone/>
            </a:pPr>
            <a:r>
              <a:rPr lang="en-GB" sz="3600" dirty="0"/>
              <a:t>blasphemies of men will be </a:t>
            </a:r>
            <a:r>
              <a:rPr lang="en-GB" sz="3600" dirty="0">
                <a:effectLst>
                  <a:glow rad="228600">
                    <a:schemeClr val="accent4">
                      <a:satMod val="175000"/>
                      <a:alpha val="40000"/>
                    </a:schemeClr>
                  </a:glow>
                </a:effectLst>
              </a:rPr>
              <a:t>forgiven</a:t>
            </a:r>
            <a:r>
              <a:rPr lang="en-GB" sz="3600" dirty="0"/>
              <a:t> </a:t>
            </a:r>
          </a:p>
          <a:p>
            <a:pPr marL="457200" lvl="1" indent="0">
              <a:buNone/>
            </a:pPr>
            <a:r>
              <a:rPr lang="en-GB" sz="3600" dirty="0"/>
              <a:t>them. </a:t>
            </a:r>
            <a:r>
              <a:rPr lang="en-GB" sz="3600" dirty="0">
                <a:solidFill>
                  <a:schemeClr val="tx1">
                    <a:lumMod val="50000"/>
                  </a:schemeClr>
                </a:solidFill>
              </a:rPr>
              <a:t>29 But whoever blasphemes against the </a:t>
            </a:r>
          </a:p>
          <a:p>
            <a:pPr marL="457200" lvl="1" indent="0">
              <a:buNone/>
            </a:pPr>
            <a:r>
              <a:rPr lang="en-GB" sz="3600" dirty="0">
                <a:solidFill>
                  <a:schemeClr val="tx1">
                    <a:lumMod val="50000"/>
                  </a:schemeClr>
                </a:solidFill>
                <a:effectLst/>
              </a:rPr>
              <a:t>Holy Spirit will never be forgiven; he is </a:t>
            </a:r>
          </a:p>
          <a:p>
            <a:pPr marL="457200" lvl="1" indent="0">
              <a:buNone/>
            </a:pPr>
            <a:r>
              <a:rPr lang="en-GB" sz="3600" dirty="0">
                <a:solidFill>
                  <a:schemeClr val="tx1">
                    <a:lumMod val="50000"/>
                  </a:schemeClr>
                </a:solidFill>
                <a:effectLst/>
              </a:rPr>
              <a:t>guilty of an eternal sin."</a:t>
            </a:r>
          </a:p>
        </p:txBody>
      </p:sp>
    </p:spTree>
    <p:extLst>
      <p:ext uri="{BB962C8B-B14F-4D97-AF65-F5344CB8AC3E}">
        <p14:creationId xmlns:p14="http://schemas.microsoft.com/office/powerpoint/2010/main" val="760911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p:txBody>
          <a:bodyPr>
            <a:noAutofit/>
          </a:bodyPr>
          <a:lstStyle/>
          <a:p>
            <a:r>
              <a:rPr lang="en-GB" sz="6600" dirty="0">
                <a:solidFill>
                  <a:schemeClr val="tx1"/>
                </a:solidFill>
              </a:rPr>
              <a:t>Jesus</a:t>
            </a:r>
            <a:r>
              <a:rPr lang="en-GB" sz="6600" dirty="0"/>
              <a:t> is Rejected 		</a:t>
            </a:r>
            <a:endParaRPr lang="en-GB"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a:t>
            </a:r>
          </a:p>
          <a:p>
            <a:r>
              <a:rPr lang="en-GB" sz="3100" dirty="0">
                <a:solidFill>
                  <a:schemeClr val="bg1"/>
                </a:solidFill>
              </a:rPr>
              <a:t> 2:18-3:6</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402414" y="2306971"/>
            <a:ext cx="10822312"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dirty="0"/>
              <a:t>Because of his </a:t>
            </a:r>
            <a:r>
              <a:rPr lang="en-GB" sz="3800" b="1" dirty="0"/>
              <a:t>Conduct</a:t>
            </a:r>
          </a:p>
          <a:p>
            <a:r>
              <a:rPr lang="en-GB" sz="3800" dirty="0"/>
              <a:t>Because he </a:t>
            </a:r>
            <a:r>
              <a:rPr lang="en-GB" sz="3800" b="1" dirty="0"/>
              <a:t>Challenges</a:t>
            </a:r>
            <a:endParaRPr lang="en-GB" sz="3800" dirty="0"/>
          </a:p>
          <a:p>
            <a:r>
              <a:rPr lang="en-GB" sz="3800" dirty="0"/>
              <a:t>Because of his </a:t>
            </a:r>
            <a:r>
              <a:rPr lang="en-GB" sz="3800" b="1" dirty="0"/>
              <a:t>Claims</a:t>
            </a:r>
          </a:p>
        </p:txBody>
      </p:sp>
    </p:spTree>
    <p:extLst>
      <p:ext uri="{BB962C8B-B14F-4D97-AF65-F5344CB8AC3E}">
        <p14:creationId xmlns:p14="http://schemas.microsoft.com/office/powerpoint/2010/main" val="345289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p:txBody>
          <a:bodyPr>
            <a:noAutofit/>
          </a:bodyPr>
          <a:lstStyle/>
          <a:p>
            <a:r>
              <a:rPr lang="en-GB" sz="6600" dirty="0">
                <a:solidFill>
                  <a:schemeClr val="tx1"/>
                </a:solidFill>
              </a:rPr>
              <a:t>Jesus’ Claim</a:t>
            </a:r>
            <a:r>
              <a:rPr lang="en-GB" sz="6600" dirty="0"/>
              <a:t>s 		</a:t>
            </a:r>
            <a:endParaRPr lang="en-GB"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a:t>
            </a:r>
          </a:p>
          <a:p>
            <a:r>
              <a:rPr lang="en-GB" sz="3100" dirty="0">
                <a:solidFill>
                  <a:schemeClr val="bg1"/>
                </a:solidFill>
              </a:rPr>
              <a:t> 2:18-3:6</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421986" y="2508308"/>
            <a:ext cx="11683327" cy="40980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600" dirty="0"/>
              <a:t>He is the ‘</a:t>
            </a:r>
            <a:r>
              <a:rPr lang="en-GB" sz="3600" b="1" dirty="0"/>
              <a:t>Bridegroom’</a:t>
            </a:r>
            <a:r>
              <a:rPr lang="en-GB" sz="3600" dirty="0"/>
              <a:t> </a:t>
            </a:r>
            <a:r>
              <a:rPr lang="en-GB" sz="3000" dirty="0"/>
              <a:t>(</a:t>
            </a:r>
            <a:r>
              <a:rPr lang="en-GB" sz="3000" dirty="0">
                <a:solidFill>
                  <a:srgbClr val="FFFF00"/>
                </a:solidFill>
              </a:rPr>
              <a:t>2:19</a:t>
            </a:r>
            <a:r>
              <a:rPr lang="en-GB" sz="3000" dirty="0"/>
              <a:t>)</a:t>
            </a:r>
          </a:p>
          <a:p>
            <a:endParaRPr lang="en-GB" sz="2000" dirty="0"/>
          </a:p>
          <a:p>
            <a:r>
              <a:rPr lang="en-GB" sz="3600" dirty="0"/>
              <a:t>To introduce </a:t>
            </a:r>
            <a:r>
              <a:rPr lang="en-GB" sz="3600" b="1" dirty="0"/>
              <a:t>something new </a:t>
            </a:r>
            <a:r>
              <a:rPr lang="en-GB" sz="3000" dirty="0"/>
              <a:t>(</a:t>
            </a:r>
            <a:r>
              <a:rPr lang="en-GB" sz="3000" dirty="0">
                <a:solidFill>
                  <a:srgbClr val="FFFF00"/>
                </a:solidFill>
              </a:rPr>
              <a:t>2:21-22</a:t>
            </a:r>
            <a:r>
              <a:rPr lang="en-GB" sz="3000" dirty="0"/>
              <a:t>)</a:t>
            </a:r>
          </a:p>
          <a:p>
            <a:endParaRPr lang="en-GB" sz="2000" dirty="0"/>
          </a:p>
          <a:p>
            <a:r>
              <a:rPr lang="en-GB" sz="3600" dirty="0"/>
              <a:t>He is the </a:t>
            </a:r>
            <a:r>
              <a:rPr lang="en-GB" sz="3600" b="1" dirty="0"/>
              <a:t>‘Son of Man’</a:t>
            </a:r>
            <a:r>
              <a:rPr lang="en-GB" sz="3400" b="1" dirty="0"/>
              <a:t> </a:t>
            </a:r>
            <a:r>
              <a:rPr lang="en-GB" sz="3000" dirty="0"/>
              <a:t>(</a:t>
            </a:r>
            <a:r>
              <a:rPr lang="en-GB" sz="3000" dirty="0">
                <a:solidFill>
                  <a:srgbClr val="FFFF00"/>
                </a:solidFill>
              </a:rPr>
              <a:t>Dan 7:13-14 &amp; Mark 2:10 &amp; 2:28</a:t>
            </a:r>
            <a:r>
              <a:rPr lang="en-GB" sz="3000" dirty="0"/>
              <a:t>)</a:t>
            </a:r>
          </a:p>
          <a:p>
            <a:endParaRPr lang="en-GB" sz="2000" dirty="0"/>
          </a:p>
          <a:p>
            <a:r>
              <a:rPr lang="en-GB" sz="3600" dirty="0"/>
              <a:t>He is </a:t>
            </a:r>
            <a:r>
              <a:rPr lang="en-GB" sz="3600" b="1" dirty="0"/>
              <a:t>‘Lord of the Sabbath’ </a:t>
            </a:r>
            <a:r>
              <a:rPr lang="en-GB" sz="3000" dirty="0"/>
              <a:t>(</a:t>
            </a:r>
            <a:r>
              <a:rPr lang="en-GB" sz="3000" dirty="0">
                <a:solidFill>
                  <a:srgbClr val="FFFF00"/>
                </a:solidFill>
              </a:rPr>
              <a:t>2:27</a:t>
            </a:r>
            <a:r>
              <a:rPr lang="en-GB" sz="3000" dirty="0"/>
              <a:t>)</a:t>
            </a:r>
          </a:p>
          <a:p>
            <a:pPr marL="457200" lvl="1" indent="0">
              <a:buNone/>
            </a:pPr>
            <a:endParaRPr lang="en-GB" sz="2400" dirty="0"/>
          </a:p>
        </p:txBody>
      </p:sp>
    </p:spTree>
    <p:extLst>
      <p:ext uri="{BB962C8B-B14F-4D97-AF65-F5344CB8AC3E}">
        <p14:creationId xmlns:p14="http://schemas.microsoft.com/office/powerpoint/2010/main" val="325607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402415" y="753228"/>
            <a:ext cx="9891768" cy="1080938"/>
          </a:xfrm>
        </p:spPr>
        <p:txBody>
          <a:bodyPr>
            <a:noAutofit/>
          </a:bodyPr>
          <a:lstStyle/>
          <a:p>
            <a:r>
              <a:rPr lang="en-GB" sz="6600" dirty="0">
                <a:solidFill>
                  <a:schemeClr val="tx1"/>
                </a:solidFill>
              </a:rPr>
              <a:t>Yet, we </a:t>
            </a:r>
            <a:r>
              <a:rPr lang="en-GB" sz="6600" b="1" dirty="0">
                <a:solidFill>
                  <a:schemeClr val="tx1"/>
                </a:solidFill>
              </a:rPr>
              <a:t>Rejoice</a:t>
            </a:r>
            <a:r>
              <a:rPr lang="en-GB" sz="6600" dirty="0">
                <a:solidFill>
                  <a:schemeClr val="tx1"/>
                </a:solidFill>
              </a:rPr>
              <a:t> </a:t>
            </a:r>
            <a:r>
              <a:rPr lang="en-GB" sz="6600" dirty="0"/>
              <a:t>in </a:t>
            </a:r>
            <a:r>
              <a:rPr lang="en-GB" sz="6600" dirty="0">
                <a:solidFill>
                  <a:schemeClr val="tx1"/>
                </a:solidFill>
              </a:rPr>
              <a:t>Jesus!</a:t>
            </a:r>
            <a:endParaRPr lang="en-GB"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a:t>
            </a:r>
          </a:p>
          <a:p>
            <a:r>
              <a:rPr lang="en-GB" sz="3100" dirty="0">
                <a:solidFill>
                  <a:schemeClr val="bg1"/>
                </a:solidFill>
              </a:rPr>
              <a:t> 2:18-3:6</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402414" y="2306971"/>
            <a:ext cx="10822312"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800" dirty="0"/>
              <a:t>Because of his </a:t>
            </a:r>
            <a:r>
              <a:rPr lang="en-GB" sz="3800" b="1" dirty="0"/>
              <a:t>Conduct</a:t>
            </a:r>
            <a:endParaRPr lang="en-GB" sz="3200" dirty="0"/>
          </a:p>
          <a:p>
            <a:r>
              <a:rPr lang="en-GB" sz="3800" dirty="0"/>
              <a:t>Because he </a:t>
            </a:r>
            <a:r>
              <a:rPr lang="en-GB" sz="3800" b="1" dirty="0"/>
              <a:t>Challenges</a:t>
            </a:r>
            <a:endParaRPr lang="en-GB" sz="3800" dirty="0"/>
          </a:p>
          <a:p>
            <a:r>
              <a:rPr lang="en-GB" sz="3800" dirty="0"/>
              <a:t>Because of his </a:t>
            </a:r>
            <a:r>
              <a:rPr lang="en-GB" sz="3800" b="1" dirty="0"/>
              <a:t>Claims</a:t>
            </a:r>
          </a:p>
        </p:txBody>
      </p:sp>
    </p:spTree>
    <p:extLst>
      <p:ext uri="{BB962C8B-B14F-4D97-AF65-F5344CB8AC3E}">
        <p14:creationId xmlns:p14="http://schemas.microsoft.com/office/powerpoint/2010/main" val="212042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2C7C-3A1D-444F-8851-E27F9477E235}"/>
              </a:ext>
            </a:extLst>
          </p:cNvPr>
          <p:cNvSpPr>
            <a:spLocks noGrp="1"/>
          </p:cNvSpPr>
          <p:nvPr>
            <p:ph type="ctrTitle"/>
          </p:nvPr>
        </p:nvSpPr>
        <p:spPr>
          <a:xfrm>
            <a:off x="124502" y="2575089"/>
            <a:ext cx="8693827" cy="1373070"/>
          </a:xfrm>
        </p:spPr>
        <p:txBody>
          <a:bodyPr/>
          <a:lstStyle/>
          <a:p>
            <a:pPr algn="ctr"/>
            <a:r>
              <a:rPr lang="en-GB" sz="7200" dirty="0">
                <a:solidFill>
                  <a:schemeClr val="tx1"/>
                </a:solidFill>
              </a:rPr>
              <a:t>The Gospel of Mark</a:t>
            </a:r>
          </a:p>
        </p:txBody>
      </p:sp>
      <p:sp>
        <p:nvSpPr>
          <p:cNvPr id="3" name="Subtitle 2">
            <a:extLst>
              <a:ext uri="{FF2B5EF4-FFF2-40B4-BE49-F238E27FC236}">
                <a16:creationId xmlns:a16="http://schemas.microsoft.com/office/drawing/2014/main" id="{72966144-8475-4187-988D-781671AFCC14}"/>
              </a:ext>
            </a:extLst>
          </p:cNvPr>
          <p:cNvSpPr>
            <a:spLocks noGrp="1"/>
          </p:cNvSpPr>
          <p:nvPr>
            <p:ph type="subTitle" idx="1"/>
          </p:nvPr>
        </p:nvSpPr>
        <p:spPr>
          <a:xfrm>
            <a:off x="0" y="4565289"/>
            <a:ext cx="12192000" cy="1069848"/>
          </a:xfrm>
        </p:spPr>
        <p:txBody>
          <a:bodyPr>
            <a:noAutofit/>
          </a:bodyPr>
          <a:lstStyle/>
          <a:p>
            <a:pPr algn="ctr"/>
            <a:r>
              <a:rPr lang="en-GB" sz="4250" dirty="0"/>
              <a:t>“Whoever does God’s will is my brother and sister and mother”</a:t>
            </a:r>
          </a:p>
        </p:txBody>
      </p:sp>
      <p:sp>
        <p:nvSpPr>
          <p:cNvPr id="5" name="TextBox 4">
            <a:extLst>
              <a:ext uri="{FF2B5EF4-FFF2-40B4-BE49-F238E27FC236}">
                <a16:creationId xmlns:a16="http://schemas.microsoft.com/office/drawing/2014/main" id="{D2ACED0B-1EDA-41D4-901E-BA1AE16092FF}"/>
              </a:ext>
            </a:extLst>
          </p:cNvPr>
          <p:cNvSpPr txBox="1"/>
          <p:nvPr/>
        </p:nvSpPr>
        <p:spPr>
          <a:xfrm>
            <a:off x="9097347" y="2767280"/>
            <a:ext cx="3094653" cy="1323439"/>
          </a:xfrm>
          <a:prstGeom prst="rect">
            <a:avLst/>
          </a:prstGeom>
          <a:noFill/>
        </p:spPr>
        <p:txBody>
          <a:bodyPr wrap="square" rtlCol="0">
            <a:spAutoFit/>
          </a:bodyPr>
          <a:lstStyle/>
          <a:p>
            <a:pPr algn="ctr"/>
            <a:r>
              <a:rPr lang="en-GB" sz="4000" dirty="0">
                <a:solidFill>
                  <a:schemeClr val="bg1"/>
                </a:solidFill>
              </a:rPr>
              <a:t>  Mark  	   3:7-35 </a:t>
            </a:r>
          </a:p>
        </p:txBody>
      </p:sp>
    </p:spTree>
    <p:extLst>
      <p:ext uri="{BB962C8B-B14F-4D97-AF65-F5344CB8AC3E}">
        <p14:creationId xmlns:p14="http://schemas.microsoft.com/office/powerpoint/2010/main" val="4052730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402414" y="2306971"/>
            <a:ext cx="11132448" cy="6375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sz="3800" b="1" dirty="0"/>
              <a:t>A NEW people… yet a familiar start!</a:t>
            </a:r>
          </a:p>
          <a:p>
            <a:endParaRPr lang="en-GB" sz="3800" b="1" dirty="0"/>
          </a:p>
        </p:txBody>
      </p:sp>
      <p:sp>
        <p:nvSpPr>
          <p:cNvPr id="3" name="TextBox 2">
            <a:extLst>
              <a:ext uri="{FF2B5EF4-FFF2-40B4-BE49-F238E27FC236}">
                <a16:creationId xmlns:a16="http://schemas.microsoft.com/office/drawing/2014/main" id="{94A61CF9-38E7-4C41-8096-DBA991A00F6C}"/>
              </a:ext>
            </a:extLst>
          </p:cNvPr>
          <p:cNvSpPr txBox="1"/>
          <p:nvPr/>
        </p:nvSpPr>
        <p:spPr>
          <a:xfrm>
            <a:off x="218111" y="3103926"/>
            <a:ext cx="6115312" cy="3200876"/>
          </a:xfrm>
          <a:prstGeom prst="rect">
            <a:avLst/>
          </a:prstGeom>
          <a:noFill/>
        </p:spPr>
        <p:txBody>
          <a:bodyPr wrap="square" rtlCol="0">
            <a:spAutoFit/>
          </a:bodyPr>
          <a:lstStyle/>
          <a:p>
            <a:pPr algn="ctr"/>
            <a:r>
              <a:rPr lang="en-GB" sz="3400" b="1" u="sng" dirty="0"/>
              <a:t>Exodus 19:1-6</a:t>
            </a:r>
          </a:p>
          <a:p>
            <a:pPr marL="457200" indent="-457200">
              <a:buFont typeface="Arial" panose="020B0604020202020204" pitchFamily="34" charset="0"/>
              <a:buChar char="•"/>
            </a:pPr>
            <a:endParaRPr lang="en-GB" sz="1000" dirty="0"/>
          </a:p>
          <a:p>
            <a:pPr marL="457200" indent="-457200">
              <a:buFont typeface="Arial" panose="020B0604020202020204" pitchFamily="34" charset="0"/>
              <a:buChar char="•"/>
            </a:pPr>
            <a:r>
              <a:rPr lang="en-GB" sz="3200" dirty="0"/>
              <a:t>12 Tribes (</a:t>
            </a:r>
            <a:r>
              <a:rPr lang="en-GB" sz="3200" dirty="0">
                <a:solidFill>
                  <a:srgbClr val="FFFF00"/>
                </a:solidFill>
              </a:rPr>
              <a:t>vs.3</a:t>
            </a:r>
            <a:r>
              <a:rPr lang="en-GB" sz="3200" dirty="0"/>
              <a:t>)</a:t>
            </a:r>
          </a:p>
          <a:p>
            <a:pPr marL="457200" indent="-457200">
              <a:buFont typeface="Arial" panose="020B0604020202020204" pitchFamily="34" charset="0"/>
              <a:buChar char="•"/>
            </a:pPr>
            <a:r>
              <a:rPr lang="en-GB" sz="3200" dirty="0"/>
              <a:t>Mount Sinai (</a:t>
            </a:r>
            <a:r>
              <a:rPr lang="en-GB" sz="3200" dirty="0">
                <a:solidFill>
                  <a:srgbClr val="FFFF00"/>
                </a:solidFill>
              </a:rPr>
              <a:t>vs.2 &amp; 3</a:t>
            </a:r>
            <a:r>
              <a:rPr lang="en-GB" sz="3200" dirty="0"/>
              <a:t>)</a:t>
            </a:r>
          </a:p>
          <a:p>
            <a:pPr marL="457200" indent="-457200">
              <a:buFont typeface="Arial" panose="020B0604020202020204" pitchFamily="34" charset="0"/>
              <a:buChar char="•"/>
            </a:pPr>
            <a:r>
              <a:rPr lang="en-GB" sz="3200" dirty="0"/>
              <a:t>Chosen to be in a special relationship with God (</a:t>
            </a:r>
            <a:r>
              <a:rPr lang="en-GB" sz="3200" dirty="0">
                <a:solidFill>
                  <a:srgbClr val="FFFF00"/>
                </a:solidFill>
              </a:rPr>
              <a:t>vs.4-6</a:t>
            </a:r>
            <a:r>
              <a:rPr lang="en-GB" sz="3200" dirty="0"/>
              <a:t>)</a:t>
            </a:r>
          </a:p>
          <a:p>
            <a:endParaRPr lang="en-GB" sz="3000" dirty="0"/>
          </a:p>
        </p:txBody>
      </p:sp>
      <p:sp>
        <p:nvSpPr>
          <p:cNvPr id="6" name="TextBox 5">
            <a:extLst>
              <a:ext uri="{FF2B5EF4-FFF2-40B4-BE49-F238E27FC236}">
                <a16:creationId xmlns:a16="http://schemas.microsoft.com/office/drawing/2014/main" id="{CCACA954-EB02-47D2-9752-18E5D97D3ECB}"/>
              </a:ext>
            </a:extLst>
          </p:cNvPr>
          <p:cNvSpPr txBox="1"/>
          <p:nvPr/>
        </p:nvSpPr>
        <p:spPr>
          <a:xfrm>
            <a:off x="6096001" y="3103926"/>
            <a:ext cx="6022205" cy="3016210"/>
          </a:xfrm>
          <a:prstGeom prst="rect">
            <a:avLst/>
          </a:prstGeom>
          <a:noFill/>
        </p:spPr>
        <p:txBody>
          <a:bodyPr wrap="square" rtlCol="0">
            <a:spAutoFit/>
          </a:bodyPr>
          <a:lstStyle/>
          <a:p>
            <a:pPr algn="ctr"/>
            <a:r>
              <a:rPr lang="en-GB" sz="3400" b="1" u="sng" dirty="0"/>
              <a:t>Mark 3:13-14</a:t>
            </a:r>
          </a:p>
          <a:p>
            <a:endParaRPr lang="en-GB" sz="1000" dirty="0"/>
          </a:p>
          <a:p>
            <a:pPr marL="457200" indent="-457200">
              <a:buFont typeface="Arial" panose="020B0604020202020204" pitchFamily="34" charset="0"/>
              <a:buChar char="•"/>
            </a:pPr>
            <a:r>
              <a:rPr lang="en-GB" sz="3200" dirty="0"/>
              <a:t>12 Apostles (</a:t>
            </a:r>
            <a:r>
              <a:rPr lang="en-GB" sz="3200" dirty="0">
                <a:solidFill>
                  <a:srgbClr val="FFFF00"/>
                </a:solidFill>
              </a:rPr>
              <a:t>vs.14</a:t>
            </a:r>
            <a:r>
              <a:rPr lang="en-GB" sz="3200" dirty="0"/>
              <a:t>)</a:t>
            </a:r>
          </a:p>
          <a:p>
            <a:pPr marL="457200" indent="-457200">
              <a:buFont typeface="Arial" panose="020B0604020202020204" pitchFamily="34" charset="0"/>
              <a:buChar char="•"/>
            </a:pPr>
            <a:r>
              <a:rPr lang="en-GB" sz="3200" dirty="0"/>
              <a:t>Mountainside (</a:t>
            </a:r>
            <a:r>
              <a:rPr lang="en-GB" sz="3200" dirty="0">
                <a:solidFill>
                  <a:srgbClr val="FFFF00"/>
                </a:solidFill>
              </a:rPr>
              <a:t>vs.13</a:t>
            </a:r>
            <a:r>
              <a:rPr lang="en-GB" sz="3200" dirty="0"/>
              <a:t>)</a:t>
            </a:r>
          </a:p>
          <a:p>
            <a:pPr marL="457200" indent="-457200">
              <a:buFont typeface="Arial" panose="020B0604020202020204" pitchFamily="34" charset="0"/>
              <a:buChar char="•"/>
            </a:pPr>
            <a:r>
              <a:rPr lang="en-GB" sz="3200" dirty="0"/>
              <a:t>Chosen to be in a special relationship with God (</a:t>
            </a:r>
            <a:r>
              <a:rPr lang="en-GB" sz="3200" dirty="0">
                <a:solidFill>
                  <a:srgbClr val="FFFF00"/>
                </a:solidFill>
              </a:rPr>
              <a:t>vs.13</a:t>
            </a:r>
            <a:r>
              <a:rPr lang="en-GB" sz="3200" dirty="0"/>
              <a:t>)</a:t>
            </a:r>
          </a:p>
          <a:p>
            <a:endParaRPr lang="en-GB" dirty="0"/>
          </a:p>
        </p:txBody>
      </p:sp>
    </p:spTree>
    <p:extLst>
      <p:ext uri="{BB962C8B-B14F-4D97-AF65-F5344CB8AC3E}">
        <p14:creationId xmlns:p14="http://schemas.microsoft.com/office/powerpoint/2010/main" val="312703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sz="3800" b="1" dirty="0"/>
              <a:t>What does it mean to be in Jesus’ family?</a:t>
            </a:r>
          </a:p>
          <a:p>
            <a:r>
              <a:rPr lang="en-GB" sz="3800" dirty="0"/>
              <a:t>We are called and wanted </a:t>
            </a:r>
            <a:r>
              <a:rPr lang="en-GB" sz="3400" dirty="0"/>
              <a:t>(</a:t>
            </a:r>
            <a:r>
              <a:rPr lang="en-GB" sz="3400" dirty="0">
                <a:solidFill>
                  <a:srgbClr val="FFFF00"/>
                </a:solidFill>
              </a:rPr>
              <a:t>vs.13</a:t>
            </a:r>
            <a:r>
              <a:rPr lang="en-GB" sz="3400" dirty="0"/>
              <a:t>)</a:t>
            </a:r>
          </a:p>
          <a:p>
            <a:pPr marL="457200" lvl="1" indent="0">
              <a:buNone/>
            </a:pPr>
            <a:endParaRPr lang="en-GB" sz="3400" b="1" dirty="0"/>
          </a:p>
        </p:txBody>
      </p:sp>
    </p:spTree>
    <p:extLst>
      <p:ext uri="{BB962C8B-B14F-4D97-AF65-F5344CB8AC3E}">
        <p14:creationId xmlns:p14="http://schemas.microsoft.com/office/powerpoint/2010/main" val="303819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2088535"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sz="3800" b="1" dirty="0"/>
              <a:t>What does it mean to be in Jesus’ family?</a:t>
            </a:r>
          </a:p>
          <a:p>
            <a:r>
              <a:rPr lang="en-GB" sz="3800" dirty="0">
                <a:solidFill>
                  <a:schemeClr val="tx1">
                    <a:lumMod val="65000"/>
                  </a:schemeClr>
                </a:solidFill>
              </a:rPr>
              <a:t>We are called and wanted </a:t>
            </a:r>
            <a:r>
              <a:rPr lang="en-GB" sz="3400" dirty="0">
                <a:solidFill>
                  <a:schemeClr val="tx1">
                    <a:lumMod val="65000"/>
                  </a:schemeClr>
                </a:solidFill>
              </a:rPr>
              <a:t>(vs.13)</a:t>
            </a:r>
          </a:p>
          <a:p>
            <a:r>
              <a:rPr lang="en-GB" sz="3800" dirty="0"/>
              <a:t>To be with Jesus </a:t>
            </a:r>
            <a:r>
              <a:rPr lang="en-GB" sz="3400" dirty="0"/>
              <a:t>(</a:t>
            </a:r>
            <a:r>
              <a:rPr lang="en-GB" sz="3400" dirty="0">
                <a:solidFill>
                  <a:srgbClr val="FFFF00"/>
                </a:solidFill>
              </a:rPr>
              <a:t>vs.14</a:t>
            </a:r>
            <a:r>
              <a:rPr lang="en-GB" sz="3400" dirty="0"/>
              <a:t>)</a:t>
            </a:r>
          </a:p>
        </p:txBody>
      </p:sp>
    </p:spTree>
    <p:extLst>
      <p:ext uri="{BB962C8B-B14F-4D97-AF65-F5344CB8AC3E}">
        <p14:creationId xmlns:p14="http://schemas.microsoft.com/office/powerpoint/2010/main" val="376378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3632-5FA1-40DA-BEE7-E52D39884D9F}"/>
              </a:ext>
            </a:extLst>
          </p:cNvPr>
          <p:cNvSpPr>
            <a:spLocks noGrp="1"/>
          </p:cNvSpPr>
          <p:nvPr>
            <p:ph type="title"/>
          </p:nvPr>
        </p:nvSpPr>
        <p:spPr>
          <a:xfrm>
            <a:off x="0" y="753228"/>
            <a:ext cx="10439072" cy="1080938"/>
          </a:xfrm>
        </p:spPr>
        <p:txBody>
          <a:bodyPr>
            <a:noAutofit/>
          </a:bodyPr>
          <a:lstStyle/>
          <a:p>
            <a:pPr algn="ctr"/>
            <a:r>
              <a:rPr lang="en-GB" sz="5200" dirty="0">
                <a:solidFill>
                  <a:schemeClr val="tx1"/>
                </a:solidFill>
              </a:rPr>
              <a:t>Jesus</a:t>
            </a:r>
            <a:r>
              <a:rPr lang="en-GB" sz="5200" dirty="0"/>
              <a:t> calls the new people of God</a:t>
            </a:r>
            <a:endParaRPr lang="en-GB" sz="5200" dirty="0">
              <a:solidFill>
                <a:schemeClr val="tx1"/>
              </a:solidFill>
            </a:endParaRPr>
          </a:p>
        </p:txBody>
      </p:sp>
      <p:sp>
        <p:nvSpPr>
          <p:cNvPr id="5" name="TextBox 4">
            <a:extLst>
              <a:ext uri="{FF2B5EF4-FFF2-40B4-BE49-F238E27FC236}">
                <a16:creationId xmlns:a16="http://schemas.microsoft.com/office/drawing/2014/main" id="{A3544A30-62BD-48D2-9BDD-5EE7E3FDFA1C}"/>
              </a:ext>
            </a:extLst>
          </p:cNvPr>
          <p:cNvSpPr txBox="1"/>
          <p:nvPr/>
        </p:nvSpPr>
        <p:spPr>
          <a:xfrm>
            <a:off x="10439071" y="720521"/>
            <a:ext cx="1962445" cy="1046440"/>
          </a:xfrm>
          <a:prstGeom prst="rect">
            <a:avLst/>
          </a:prstGeom>
          <a:noFill/>
        </p:spPr>
        <p:txBody>
          <a:bodyPr wrap="square" rtlCol="0">
            <a:spAutoFit/>
          </a:bodyPr>
          <a:lstStyle/>
          <a:p>
            <a:pPr algn="ctr"/>
            <a:r>
              <a:rPr lang="en-GB" sz="3100" dirty="0">
                <a:solidFill>
                  <a:schemeClr val="bg1"/>
                </a:solidFill>
              </a:rPr>
              <a:t>Mark   3:7-35</a:t>
            </a:r>
          </a:p>
        </p:txBody>
      </p:sp>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251670" y="2306971"/>
            <a:ext cx="11862033" cy="4551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sz="3800" b="1" dirty="0"/>
              <a:t>What does it mean to be in Jesus’ family?</a:t>
            </a:r>
          </a:p>
          <a:p>
            <a:r>
              <a:rPr lang="en-GB" sz="3800" dirty="0">
                <a:solidFill>
                  <a:schemeClr val="tx1">
                    <a:lumMod val="65000"/>
                  </a:schemeClr>
                </a:solidFill>
              </a:rPr>
              <a:t>We are called and wanted </a:t>
            </a:r>
            <a:r>
              <a:rPr lang="en-GB" sz="3400" dirty="0">
                <a:solidFill>
                  <a:schemeClr val="tx1">
                    <a:lumMod val="65000"/>
                  </a:schemeClr>
                </a:solidFill>
              </a:rPr>
              <a:t>(vs.13)</a:t>
            </a:r>
          </a:p>
          <a:p>
            <a:r>
              <a:rPr lang="en-GB" sz="3800" dirty="0"/>
              <a:t>To be with Jesus </a:t>
            </a:r>
            <a:r>
              <a:rPr lang="en-GB" sz="3400" dirty="0"/>
              <a:t>(</a:t>
            </a:r>
            <a:r>
              <a:rPr lang="en-GB" sz="3400" dirty="0">
                <a:solidFill>
                  <a:srgbClr val="FFFF00"/>
                </a:solidFill>
              </a:rPr>
              <a:t>vs.14</a:t>
            </a:r>
            <a:r>
              <a:rPr lang="en-GB" sz="3400" dirty="0"/>
              <a:t>)</a:t>
            </a:r>
          </a:p>
          <a:p>
            <a:pPr lvl="1"/>
            <a:r>
              <a:rPr lang="en-GB" sz="3100" dirty="0"/>
              <a:t>Mary - </a:t>
            </a:r>
            <a:r>
              <a:rPr lang="en-GB" sz="3100" dirty="0">
                <a:solidFill>
                  <a:srgbClr val="FFFF00"/>
                </a:solidFill>
              </a:rPr>
              <a:t>Lk 10:38-42</a:t>
            </a:r>
            <a:endParaRPr lang="en-GB" sz="3100" dirty="0"/>
          </a:p>
          <a:p>
            <a:pPr lvl="1"/>
            <a:r>
              <a:rPr lang="en-GB" sz="3100" dirty="0"/>
              <a:t>Enoch - </a:t>
            </a:r>
            <a:r>
              <a:rPr lang="en-GB" sz="3100" dirty="0">
                <a:solidFill>
                  <a:srgbClr val="FFFF00"/>
                </a:solidFill>
              </a:rPr>
              <a:t>Gen 5:24</a:t>
            </a:r>
            <a:endParaRPr lang="en-GB" sz="3100" dirty="0"/>
          </a:p>
          <a:p>
            <a:pPr lvl="1"/>
            <a:r>
              <a:rPr lang="en-GB" sz="3100" dirty="0"/>
              <a:t>Noah - </a:t>
            </a:r>
            <a:r>
              <a:rPr lang="en-GB" sz="3100" dirty="0">
                <a:solidFill>
                  <a:srgbClr val="FFFF00"/>
                </a:solidFill>
              </a:rPr>
              <a:t>Gen 6:9</a:t>
            </a:r>
            <a:endParaRPr lang="en-GB" sz="3100" dirty="0"/>
          </a:p>
          <a:p>
            <a:pPr lvl="1"/>
            <a:r>
              <a:rPr lang="en-GB" sz="3100" dirty="0"/>
              <a:t>Micah – </a:t>
            </a:r>
            <a:r>
              <a:rPr lang="en-GB" sz="3100" dirty="0">
                <a:solidFill>
                  <a:srgbClr val="FFFF00"/>
                </a:solidFill>
              </a:rPr>
              <a:t>Micah 6:8</a:t>
            </a:r>
            <a:endParaRPr lang="en-GB" sz="3100" dirty="0"/>
          </a:p>
          <a:p>
            <a:pPr lvl="1"/>
            <a:r>
              <a:rPr lang="en-GB" sz="3100" dirty="0"/>
              <a:t>Colossians - </a:t>
            </a:r>
            <a:r>
              <a:rPr lang="en-GB" sz="3100" dirty="0">
                <a:solidFill>
                  <a:srgbClr val="FFFF00"/>
                </a:solidFill>
              </a:rPr>
              <a:t>Col 2:6-7</a:t>
            </a:r>
          </a:p>
        </p:txBody>
      </p:sp>
    </p:spTree>
    <p:extLst>
      <p:ext uri="{BB962C8B-B14F-4D97-AF65-F5344CB8AC3E}">
        <p14:creationId xmlns:p14="http://schemas.microsoft.com/office/powerpoint/2010/main" val="201632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TM03457503[[fn=Quotable]]</Template>
  <TotalTime>3618</TotalTime>
  <Words>1057</Words>
  <Application>Microsoft Office PowerPoint</Application>
  <PresentationFormat>Widescreen</PresentationFormat>
  <Paragraphs>135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Trebuchet MS</vt:lpstr>
      <vt:lpstr>Berlin</vt:lpstr>
      <vt:lpstr>The Gospel of Mark</vt:lpstr>
      <vt:lpstr>Jesus is Rejected   </vt:lpstr>
      <vt:lpstr>Jesus’ Claims   </vt:lpstr>
      <vt:lpstr>Yet, we Rejoice in Jesus!</vt:lpstr>
      <vt:lpstr>The Gospel of Mark</vt:lpstr>
      <vt:lpstr>Jesus calls the new people of God</vt:lpstr>
      <vt:lpstr>Jesus calls the new people of God</vt:lpstr>
      <vt:lpstr>Jesus calls the new people of God</vt:lpstr>
      <vt:lpstr>Jesus calls the new people of God</vt:lpstr>
      <vt:lpstr>Jesus calls the new people of God</vt:lpstr>
      <vt:lpstr>Jesus calls the new people of God</vt:lpstr>
      <vt:lpstr>Jesus calls the new people of God</vt:lpstr>
      <vt:lpstr>Jesus calls the new people of God</vt:lpstr>
      <vt:lpstr>Jesus calls the new people of God</vt:lpstr>
      <vt:lpstr>Jesus calls the new people of God</vt:lpstr>
      <vt:lpstr>Jesus calls the new people of God</vt:lpstr>
      <vt:lpstr>Jesus calls the new people of God</vt:lpstr>
      <vt:lpstr>Jesus calls the new people of God</vt:lpstr>
      <vt:lpstr>Jesus calls the new people of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Multiple Monitors</dc:creator>
  <cp:lastModifiedBy>Multiple Monitors</cp:lastModifiedBy>
  <cp:revision>141</cp:revision>
  <dcterms:created xsi:type="dcterms:W3CDTF">2021-04-12T16:44:01Z</dcterms:created>
  <dcterms:modified xsi:type="dcterms:W3CDTF">2021-07-03T13:44:23Z</dcterms:modified>
</cp:coreProperties>
</file>